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363b44e2c6_6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363b44e2c6_6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0" y="426250"/>
            <a:ext cx="8378700" cy="962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b="1" lang="en" sz="1800"/>
              <a:t>CẦU ĐÔ THỊ, TỪ Ý TƯỞNG KIẾN TRÚC ĐẾN LỰA CHỌN KẾT CẤU VÀ ÁP DỤNG QUY TRÌNH BIM TRONG THIẾT KẾ</a:t>
            </a:r>
            <a:endParaRPr b="1" sz="3480"/>
          </a:p>
        </p:txBody>
      </p:sp>
      <p:sp>
        <p:nvSpPr>
          <p:cNvPr id="55" name="Google Shape;55;p13"/>
          <p:cNvSpPr txBox="1"/>
          <p:nvPr>
            <p:ph idx="1" type="subTitle"/>
          </p:nvPr>
        </p:nvSpPr>
        <p:spPr>
          <a:xfrm>
            <a:off x="311700" y="1746300"/>
            <a:ext cx="8520600" cy="30525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1000"/>
              </a:spcBef>
              <a:spcAft>
                <a:spcPts val="0"/>
              </a:spcAft>
              <a:buClr>
                <a:schemeClr val="dk1"/>
              </a:buClr>
              <a:buSzPct val="66666"/>
              <a:buFont typeface="Arial"/>
              <a:buNone/>
            </a:pPr>
            <a:r>
              <a:rPr lang="en" sz="1650">
                <a:solidFill>
                  <a:schemeClr val="dk1"/>
                </a:solidFill>
                <a:latin typeface="Calibri"/>
                <a:ea typeface="Calibri"/>
                <a:cs typeface="Calibri"/>
                <a:sym typeface="Calibri"/>
              </a:rPr>
              <a:t>TÓM TẮT:</a:t>
            </a:r>
            <a:endParaRPr sz="1650">
              <a:solidFill>
                <a:schemeClr val="dk1"/>
              </a:solidFill>
              <a:latin typeface="Calibri"/>
              <a:ea typeface="Calibri"/>
              <a:cs typeface="Calibri"/>
              <a:sym typeface="Calibri"/>
            </a:endParaRPr>
          </a:p>
          <a:p>
            <a:pPr indent="0" lvl="0" marL="0" rtl="0" algn="just">
              <a:lnSpc>
                <a:spcPct val="150000"/>
              </a:lnSpc>
              <a:spcBef>
                <a:spcPts val="1000"/>
              </a:spcBef>
              <a:spcAft>
                <a:spcPts val="0"/>
              </a:spcAft>
              <a:buClr>
                <a:schemeClr val="dk1"/>
              </a:buClr>
              <a:buSzPct val="73333"/>
              <a:buFont typeface="Arial"/>
              <a:buNone/>
            </a:pPr>
            <a:r>
              <a:rPr i="1" lang="en" sz="1500">
                <a:solidFill>
                  <a:schemeClr val="dk1"/>
                </a:solidFill>
                <a:latin typeface="Calibri"/>
                <a:ea typeface="Calibri"/>
                <a:cs typeface="Calibri"/>
                <a:sym typeface="Calibri"/>
              </a:rPr>
              <a:t>Trong các khu đô thị đang được xây dựng ở Việt Nam hiện nay, những cây cầu không chỉ đóng vai trò công trình giao thông mà còn là điểm nhấn, là công trình kiến trúc cảnh quan. Tuy nhiên, vấn đề lớn nhất là làm sao thể hiện một cách tốt nhất những ý tưởng của người kiến trúc sư mà vẫn đảm bảo được yếu tố kinh tế- kỹ thuật. Bài báo này sẽ đi sâu phân tích các bước tính toán các giải pháp kết cấu đảm bảo yêu cầu về độ bền chịu lực và tuổi thọ của công trình, trên cơ sở giữ gìn ý tưởng kiến trúc. Bên cạnh đó, các tác giả cũng giới thiệu việc ứng dụng mô hình BIM (Building Information Modeling) giúp đảm bảo được tính chính xác về hình khối, kích thước của các cấu kiện, của cốt thép và thép dự ứng lực… mà nếu sử dụng phương pháp thiết kế thông thường như dùng AutoCad và bản vẽ 2D sẽ không chính xác và làm tăng chi phí</a:t>
            </a:r>
            <a:r>
              <a:rPr lang="en" sz="1500">
                <a:solidFill>
                  <a:schemeClr val="dk1"/>
                </a:solidFill>
                <a:latin typeface="Calibri"/>
                <a:ea typeface="Calibri"/>
                <a:cs typeface="Calibri"/>
                <a:sym typeface="Calibri"/>
              </a:rPr>
              <a:t>. </a:t>
            </a:r>
            <a:endParaRPr sz="15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56" name="Google Shape;56;p13"/>
          <p:cNvSpPr txBox="1"/>
          <p:nvPr/>
        </p:nvSpPr>
        <p:spPr>
          <a:xfrm>
            <a:off x="5898900" y="1388650"/>
            <a:ext cx="3135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Đỗ Thanh Sơn, Đoàn Bảo Quốc</a:t>
            </a:r>
            <a:endParaRPr b="1"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ctrTitle"/>
          </p:nvPr>
        </p:nvSpPr>
        <p:spPr>
          <a:xfrm>
            <a:off x="311700" y="426250"/>
            <a:ext cx="8378700" cy="962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b="1" lang="en" sz="1800"/>
              <a:t>BRIDGE IN THE CITY, FROM ARCHITECTURE IDEAS TO STRUCTURAL SELECTIONS AND APPLICATION OF BIM PROCESS IN DESIGN</a:t>
            </a:r>
            <a:endParaRPr b="1" sz="1800"/>
          </a:p>
        </p:txBody>
      </p:sp>
      <p:sp>
        <p:nvSpPr>
          <p:cNvPr id="62" name="Google Shape;62;p14"/>
          <p:cNvSpPr txBox="1"/>
          <p:nvPr>
            <p:ph idx="1" type="subTitle"/>
          </p:nvPr>
        </p:nvSpPr>
        <p:spPr>
          <a:xfrm>
            <a:off x="311700" y="1746300"/>
            <a:ext cx="8520600" cy="30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35"/>
              <a:buNone/>
            </a:pPr>
            <a:r>
              <a:rPr lang="en" sz="1402">
                <a:solidFill>
                  <a:schemeClr val="dk1"/>
                </a:solidFill>
                <a:latin typeface="Calibri"/>
                <a:ea typeface="Calibri"/>
                <a:cs typeface="Calibri"/>
                <a:sym typeface="Calibri"/>
              </a:rPr>
              <a:t>SUMMARY:</a:t>
            </a:r>
            <a:endParaRPr sz="1402">
              <a:solidFill>
                <a:schemeClr val="dk1"/>
              </a:solidFill>
              <a:latin typeface="Calibri"/>
              <a:ea typeface="Calibri"/>
              <a:cs typeface="Calibri"/>
              <a:sym typeface="Calibri"/>
            </a:endParaRPr>
          </a:p>
          <a:p>
            <a:pPr indent="0" lvl="0" marL="0" rtl="0" algn="just">
              <a:spcBef>
                <a:spcPts val="0"/>
              </a:spcBef>
              <a:spcAft>
                <a:spcPts val="0"/>
              </a:spcAft>
              <a:buSzPts val="935"/>
              <a:buNone/>
            </a:pPr>
            <a:r>
              <a:rPr lang="en" sz="1402">
                <a:solidFill>
                  <a:schemeClr val="dk1"/>
                </a:solidFill>
                <a:latin typeface="Calibri"/>
                <a:ea typeface="Calibri"/>
                <a:cs typeface="Calibri"/>
                <a:sym typeface="Calibri"/>
              </a:rPr>
              <a:t>In the under-construction urban areas in Vietnam today, bridges not only play the role of transportation infrastructure but are also a symbol and a landscape structure. However, the biggest problem is how to best express architectural ideas while still ensuring economic-technical factors. This article will analyze the steps of structural calculations to ensure the safety requirements and service life of the building, on the basis of respecting architectural ideas. In addition, the authors also introduce the application of BIM (Building Information Modeling) model, which helps ensure the accuracy of shapes and sizes of components, reinforcement, PC bar, etc. The design work without BIM adaptation, and using conventional design methods in 2D drawings will be less accuracy and increasing the cost.</a:t>
            </a:r>
            <a:endParaRPr sz="1402">
              <a:solidFill>
                <a:schemeClr val="dk1"/>
              </a:solidFill>
              <a:latin typeface="Calibri"/>
              <a:ea typeface="Calibri"/>
              <a:cs typeface="Calibri"/>
              <a:sym typeface="Calibri"/>
            </a:endParaRPr>
          </a:p>
          <a:p>
            <a:pPr indent="0" lvl="0" marL="0" rtl="0" algn="l">
              <a:spcBef>
                <a:spcPts val="0"/>
              </a:spcBef>
              <a:spcAft>
                <a:spcPts val="0"/>
              </a:spcAft>
              <a:buSzPts val="935"/>
              <a:buNone/>
            </a:pPr>
            <a:r>
              <a:t/>
            </a:r>
            <a:endParaRPr sz="1402">
              <a:solidFill>
                <a:schemeClr val="dk1"/>
              </a:solidFill>
              <a:latin typeface="Calibri"/>
              <a:ea typeface="Calibri"/>
              <a:cs typeface="Calibri"/>
              <a:sym typeface="Calibri"/>
            </a:endParaRPr>
          </a:p>
        </p:txBody>
      </p:sp>
      <p:sp>
        <p:nvSpPr>
          <p:cNvPr id="63" name="Google Shape;63;p14"/>
          <p:cNvSpPr txBox="1"/>
          <p:nvPr/>
        </p:nvSpPr>
        <p:spPr>
          <a:xfrm>
            <a:off x="5898900" y="1388650"/>
            <a:ext cx="31350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Do Thanh Son, Doan Bao Quoc</a:t>
            </a:r>
            <a:endParaRPr b="1" sz="12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